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58" r:id="rId4"/>
    <p:sldId id="262" r:id="rId5"/>
    <p:sldId id="263" r:id="rId6"/>
    <p:sldId id="266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4495D"/>
    <a:srgbClr val="005625"/>
    <a:srgbClr val="08632F"/>
    <a:srgbClr val="006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9086" autoAdjust="0"/>
  </p:normalViewPr>
  <p:slideViewPr>
    <p:cSldViewPr snapToGrid="0" snapToObjects="1">
      <p:cViewPr>
        <p:scale>
          <a:sx n="100" d="100"/>
          <a:sy n="100" d="100"/>
        </p:scale>
        <p:origin x="-888" y="-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interSettings" Target="printerSettings/printerSettings1.bin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pPr/>
              <a:t>11/29/15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66142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pPr/>
              <a:t>11/29/15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16637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pPr/>
              <a:t>11/29/15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2385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pPr/>
              <a:t>11/29/15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10566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pPr/>
              <a:t>11/29/15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66448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pPr/>
              <a:t>11/29/15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052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pPr/>
              <a:t>11/29/15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8333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pPr/>
              <a:t>11/29/15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00401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pPr/>
              <a:t>11/29/15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78644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pPr/>
              <a:t>11/29/15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1255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pPr/>
              <a:t>11/29/15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77907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495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96CD1F-3D44-AD40-AF91-7C41CBC0A7E2}" type="datetimeFigureOut">
              <a:rPr lang="en-US" smtClean="0"/>
              <a:pPr/>
              <a:t>11/29/15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38128C-2208-FF41-9E8E-B18E5252B351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34968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www.esf.edu/ere/endreny/GICalculator/RainBarrelIntro.html" TargetMode="External"/><Relationship Id="rId3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3384364454_a1f3038f8d_o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523" t="299" r="7861" b="40740"/>
          <a:stretch/>
        </p:blipFill>
        <p:spPr>
          <a:xfrm>
            <a:off x="-1" y="0"/>
            <a:ext cx="9144001" cy="6858000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86419" y="1401207"/>
            <a:ext cx="8307859" cy="1849993"/>
          </a:xfrm>
        </p:spPr>
        <p:txBody>
          <a:bodyPr>
            <a:noAutofit/>
          </a:bodyPr>
          <a:lstStyle/>
          <a:p>
            <a:pPr algn="l"/>
            <a:r>
              <a:rPr lang="en-US" sz="2400" b="1" dirty="0" smtClean="0">
                <a:solidFill>
                  <a:srgbClr val="FFFFFF"/>
                </a:solidFill>
                <a:latin typeface="Candara"/>
                <a:cs typeface="Candara"/>
              </a:rPr>
              <a:t>Impervious surfaces</a:t>
            </a:r>
            <a:r>
              <a:rPr lang="en-US" sz="2400" b="1" dirty="0">
                <a:solidFill>
                  <a:srgbClr val="FFFFFF"/>
                </a:solidFill>
                <a:latin typeface="Candara"/>
                <a:cs typeface="Candara"/>
              </a:rPr>
              <a:t> </a:t>
            </a:r>
            <a:r>
              <a:rPr lang="en-US" sz="2400" b="1" dirty="0" smtClean="0">
                <a:solidFill>
                  <a:srgbClr val="FFFFFF"/>
                </a:solidFill>
                <a:latin typeface="Candara"/>
                <a:cs typeface="Candara"/>
              </a:rPr>
              <a:t>account for nearly 20% of the land in the Chesapeake Bay Watershed. These include roads</a:t>
            </a:r>
            <a:r>
              <a:rPr lang="en-US" sz="2400" b="1" dirty="0">
                <a:solidFill>
                  <a:srgbClr val="FFFFFF"/>
                </a:solidFill>
                <a:latin typeface="Candara"/>
                <a:cs typeface="Candara"/>
              </a:rPr>
              <a:t>, sidewalks, and </a:t>
            </a:r>
            <a:r>
              <a:rPr lang="en-US" sz="2400" b="1" dirty="0" smtClean="0">
                <a:solidFill>
                  <a:srgbClr val="FFFFFF"/>
                </a:solidFill>
                <a:latin typeface="Candara"/>
                <a:cs typeface="Candara"/>
              </a:rPr>
              <a:t>roofs. </a:t>
            </a:r>
            <a:r>
              <a:rPr lang="en-US" sz="2400" b="1" dirty="0">
                <a:solidFill>
                  <a:srgbClr val="FFFFFF"/>
                </a:solidFill>
                <a:latin typeface="Candara"/>
                <a:cs typeface="Candara"/>
              </a:rPr>
              <a:t>Runoff </a:t>
            </a:r>
            <a:r>
              <a:rPr lang="en-US" sz="2400" b="1" dirty="0" smtClean="0">
                <a:solidFill>
                  <a:srgbClr val="FFFFFF"/>
                </a:solidFill>
                <a:latin typeface="Candara"/>
                <a:cs typeface="Candara"/>
              </a:rPr>
              <a:t>from these surfaces carry </a:t>
            </a:r>
            <a:r>
              <a:rPr lang="en-US" sz="2400" b="1" dirty="0">
                <a:solidFill>
                  <a:srgbClr val="FFFFFF"/>
                </a:solidFill>
                <a:latin typeface="Candara"/>
                <a:cs typeface="Candara"/>
              </a:rPr>
              <a:t>toxins and other </a:t>
            </a:r>
            <a:r>
              <a:rPr lang="en-US" sz="2400" b="1" dirty="0" smtClean="0">
                <a:solidFill>
                  <a:srgbClr val="FFFFFF"/>
                </a:solidFill>
                <a:latin typeface="Candara"/>
                <a:cs typeface="Candara"/>
              </a:rPr>
              <a:t>pollutants into the bay.</a:t>
            </a:r>
            <a:endParaRPr lang="en-US" sz="2400" b="1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486419" y="1172638"/>
            <a:ext cx="8147517" cy="27020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itle 1"/>
          <p:cNvSpPr txBox="1">
            <a:spLocks/>
          </p:cNvSpPr>
          <p:nvPr/>
        </p:nvSpPr>
        <p:spPr>
          <a:xfrm>
            <a:off x="384076" y="66812"/>
            <a:ext cx="8410202" cy="11328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5000" b="1" dirty="0" smtClean="0">
                <a:solidFill>
                  <a:srgbClr val="FFFFFF"/>
                </a:solidFill>
                <a:latin typeface="Candara"/>
                <a:cs typeface="Candara"/>
              </a:rPr>
              <a:t>The Problem</a:t>
            </a:r>
            <a:endParaRPr lang="en-US" sz="5000" b="1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</p:spTree>
    <p:extLst>
      <p:ext uri="{BB962C8B-B14F-4D97-AF65-F5344CB8AC3E}">
        <p14:creationId xmlns:p14="http://schemas.microsoft.com/office/powerpoint/2010/main" val="11966008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/>
          <p:cNvSpPr txBox="1">
            <a:spLocks/>
          </p:cNvSpPr>
          <p:nvPr/>
        </p:nvSpPr>
        <p:spPr>
          <a:xfrm>
            <a:off x="598210" y="2876054"/>
            <a:ext cx="8196068" cy="31560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sp>
        <p:nvSpPr>
          <p:cNvPr id="9" name="Subtitle 2"/>
          <p:cNvSpPr txBox="1">
            <a:spLocks/>
          </p:cNvSpPr>
          <p:nvPr/>
        </p:nvSpPr>
        <p:spPr>
          <a:xfrm>
            <a:off x="3923453" y="1596146"/>
            <a:ext cx="5093547" cy="16330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300"/>
              </a:spcAft>
            </a:pPr>
            <a:r>
              <a:rPr lang="en-US" sz="2200" b="1" dirty="0" smtClean="0">
                <a:solidFill>
                  <a:srgbClr val="FFFFFF"/>
                </a:solidFill>
                <a:latin typeface="Candara"/>
                <a:cs typeface="Candara"/>
              </a:rPr>
              <a:t>Increases Stream Bank Erosion</a:t>
            </a:r>
            <a:r>
              <a:rPr lang="en-US" sz="2200" dirty="0" smtClean="0">
                <a:solidFill>
                  <a:srgbClr val="FFFFFF"/>
                </a:solidFill>
                <a:latin typeface="Candara"/>
                <a:cs typeface="Candara"/>
              </a:rPr>
              <a:t> </a:t>
            </a:r>
            <a:endParaRPr lang="en-US" sz="2200" dirty="0">
              <a:solidFill>
                <a:srgbClr val="FFFFFF"/>
              </a:solidFill>
              <a:latin typeface="Candara"/>
              <a:cs typeface="Candara"/>
            </a:endParaRPr>
          </a:p>
          <a:p>
            <a:pPr algn="l">
              <a:spcAft>
                <a:spcPts val="1200"/>
              </a:spcAft>
            </a:pPr>
            <a:r>
              <a:rPr lang="en-US" sz="1800" dirty="0" smtClean="0">
                <a:solidFill>
                  <a:srgbClr val="FFFFFF"/>
                </a:solidFill>
                <a:latin typeface="Candara"/>
                <a:cs typeface="Candara"/>
              </a:rPr>
              <a:t>Impervious surfaces increase water flow, causing flooding and stream bank erosion. </a:t>
            </a:r>
            <a:r>
              <a:rPr lang="en-US" sz="1800" dirty="0">
                <a:solidFill>
                  <a:srgbClr val="FFFFFF"/>
                </a:solidFill>
                <a:latin typeface="Candara"/>
                <a:cs typeface="Candara"/>
              </a:rPr>
              <a:t>S</a:t>
            </a:r>
            <a:r>
              <a:rPr lang="en-US" sz="1800" dirty="0" smtClean="0">
                <a:solidFill>
                  <a:srgbClr val="FFFFFF"/>
                </a:solidFill>
                <a:latin typeface="Candara"/>
                <a:cs typeface="Candara"/>
              </a:rPr>
              <a:t>ediments from the erosion block sunlight for underwater plants and destroy bottom habitat for aquatic life.  </a:t>
            </a:r>
            <a:endParaRPr lang="en-US" sz="1800" b="1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2822970" y="1949319"/>
            <a:ext cx="949851" cy="926735"/>
            <a:chOff x="2576614" y="1629727"/>
            <a:chExt cx="949851" cy="926735"/>
          </a:xfrm>
        </p:grpSpPr>
        <p:sp>
          <p:nvSpPr>
            <p:cNvPr id="8" name="Oval 7"/>
            <p:cNvSpPr/>
            <p:nvPr/>
          </p:nvSpPr>
          <p:spPr>
            <a:xfrm>
              <a:off x="2576614" y="1629727"/>
              <a:ext cx="949851" cy="926735"/>
            </a:xfrm>
            <a:prstGeom prst="ellipse">
              <a:avLst/>
            </a:prstGeom>
            <a:noFill/>
            <a:ln w="38100" cmpd="sng"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n w="76200" cmpd="sng">
                  <a:solidFill>
                    <a:srgbClr val="000000"/>
                  </a:solidFill>
                </a:ln>
              </a:endParaRPr>
            </a:p>
          </p:txBody>
        </p:sp>
        <p:sp>
          <p:nvSpPr>
            <p:cNvPr id="13" name="Subtitle 2"/>
            <p:cNvSpPr txBox="1">
              <a:spLocks/>
            </p:cNvSpPr>
            <p:nvPr/>
          </p:nvSpPr>
          <p:spPr>
            <a:xfrm>
              <a:off x="2689483" y="1629727"/>
              <a:ext cx="724112" cy="787777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1200"/>
                </a:spcAft>
              </a:pPr>
              <a:r>
                <a:rPr lang="en-US" sz="5000" dirty="0" smtClean="0">
                  <a:solidFill>
                    <a:schemeClr val="bg1"/>
                  </a:solidFill>
                  <a:latin typeface="Avenir Book"/>
                  <a:cs typeface="Avenir Book"/>
                </a:rPr>
                <a:t>1</a:t>
              </a: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2822970" y="3704109"/>
            <a:ext cx="949851" cy="926735"/>
            <a:chOff x="2616144" y="2886036"/>
            <a:chExt cx="949851" cy="926735"/>
          </a:xfrm>
        </p:grpSpPr>
        <p:sp>
          <p:nvSpPr>
            <p:cNvPr id="14" name="Oval 13"/>
            <p:cNvSpPr/>
            <p:nvPr/>
          </p:nvSpPr>
          <p:spPr>
            <a:xfrm>
              <a:off x="2616144" y="2886036"/>
              <a:ext cx="949851" cy="926735"/>
            </a:xfrm>
            <a:prstGeom prst="ellipse">
              <a:avLst/>
            </a:prstGeom>
            <a:noFill/>
            <a:ln w="38100" cmpd="sng"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n w="76200" cmpd="sng">
                  <a:solidFill>
                    <a:srgbClr val="000000"/>
                  </a:solidFill>
                </a:ln>
              </a:endParaRPr>
            </a:p>
          </p:txBody>
        </p:sp>
        <p:sp>
          <p:nvSpPr>
            <p:cNvPr id="15" name="Subtitle 2"/>
            <p:cNvSpPr txBox="1">
              <a:spLocks/>
            </p:cNvSpPr>
            <p:nvPr/>
          </p:nvSpPr>
          <p:spPr>
            <a:xfrm>
              <a:off x="2729013" y="2886036"/>
              <a:ext cx="724112" cy="787777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1200"/>
                </a:spcAft>
              </a:pPr>
              <a:r>
                <a:rPr lang="en-US" sz="5000" dirty="0">
                  <a:solidFill>
                    <a:schemeClr val="bg1"/>
                  </a:solidFill>
                  <a:latin typeface="Avenir Book"/>
                  <a:cs typeface="Avenir Book"/>
                </a:rPr>
                <a:t>2</a:t>
              </a:r>
              <a:endParaRPr lang="en-US" sz="5000" dirty="0" smtClean="0">
                <a:solidFill>
                  <a:schemeClr val="bg1"/>
                </a:solidFill>
                <a:latin typeface="Avenir Book"/>
                <a:cs typeface="Avenir Book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2822970" y="5284423"/>
            <a:ext cx="949851" cy="926735"/>
            <a:chOff x="2643472" y="4146787"/>
            <a:chExt cx="949851" cy="926735"/>
          </a:xfrm>
        </p:grpSpPr>
        <p:sp>
          <p:nvSpPr>
            <p:cNvPr id="16" name="Oval 15"/>
            <p:cNvSpPr/>
            <p:nvPr/>
          </p:nvSpPr>
          <p:spPr>
            <a:xfrm>
              <a:off x="2643472" y="4146787"/>
              <a:ext cx="949851" cy="926735"/>
            </a:xfrm>
            <a:prstGeom prst="ellipse">
              <a:avLst/>
            </a:prstGeom>
            <a:noFill/>
            <a:ln w="38100" cmpd="sng"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n w="76200" cmpd="sng">
                  <a:solidFill>
                    <a:srgbClr val="000000"/>
                  </a:solidFill>
                </a:ln>
              </a:endParaRPr>
            </a:p>
          </p:txBody>
        </p:sp>
        <p:sp>
          <p:nvSpPr>
            <p:cNvPr id="17" name="Subtitle 2"/>
            <p:cNvSpPr txBox="1">
              <a:spLocks/>
            </p:cNvSpPr>
            <p:nvPr/>
          </p:nvSpPr>
          <p:spPr>
            <a:xfrm>
              <a:off x="2756341" y="4146787"/>
              <a:ext cx="724112" cy="787777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1200"/>
                </a:spcAft>
              </a:pPr>
              <a:r>
                <a:rPr lang="en-US" sz="5000" dirty="0">
                  <a:solidFill>
                    <a:schemeClr val="bg1"/>
                  </a:solidFill>
                  <a:latin typeface="Avenir Book"/>
                  <a:cs typeface="Avenir Book"/>
                </a:rPr>
                <a:t>3</a:t>
              </a:r>
              <a:endParaRPr lang="en-US" sz="5000" dirty="0" smtClean="0">
                <a:solidFill>
                  <a:schemeClr val="bg1"/>
                </a:solidFill>
                <a:latin typeface="Avenir Book"/>
                <a:cs typeface="Avenir Book"/>
              </a:endParaRPr>
            </a:p>
          </p:txBody>
        </p:sp>
      </p:grpSp>
      <p:cxnSp>
        <p:nvCxnSpPr>
          <p:cNvPr id="18" name="Straight Connector 17"/>
          <p:cNvCxnSpPr/>
          <p:nvPr/>
        </p:nvCxnSpPr>
        <p:spPr>
          <a:xfrm flipV="1">
            <a:off x="486419" y="1172638"/>
            <a:ext cx="8147517" cy="27020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itle 1"/>
          <p:cNvSpPr txBox="1">
            <a:spLocks/>
          </p:cNvSpPr>
          <p:nvPr/>
        </p:nvSpPr>
        <p:spPr>
          <a:xfrm>
            <a:off x="384076" y="66812"/>
            <a:ext cx="8410202" cy="11328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5000" b="1" dirty="0" smtClean="0">
                <a:solidFill>
                  <a:srgbClr val="FFFFFF"/>
                </a:solidFill>
                <a:latin typeface="Candara"/>
                <a:cs typeface="Candara"/>
              </a:rPr>
              <a:t>Consequences</a:t>
            </a:r>
            <a:endParaRPr lang="en-US" sz="5000" b="1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sp>
        <p:nvSpPr>
          <p:cNvPr id="20" name="Subtitle 2"/>
          <p:cNvSpPr txBox="1">
            <a:spLocks/>
          </p:cNvSpPr>
          <p:nvPr/>
        </p:nvSpPr>
        <p:spPr>
          <a:xfrm>
            <a:off x="3923453" y="3479159"/>
            <a:ext cx="4977043" cy="137663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300"/>
              </a:spcAft>
            </a:pPr>
            <a:r>
              <a:rPr lang="en-US" sz="2200" b="1" dirty="0" smtClean="0">
                <a:solidFill>
                  <a:srgbClr val="FFFFFF"/>
                </a:solidFill>
                <a:latin typeface="Candara"/>
                <a:cs typeface="Candara"/>
              </a:rPr>
              <a:t>Decreases Water Quality</a:t>
            </a:r>
            <a:r>
              <a:rPr lang="en-US" sz="1600" b="1" dirty="0" smtClean="0">
                <a:solidFill>
                  <a:srgbClr val="FFFFFF"/>
                </a:solidFill>
                <a:latin typeface="Candara"/>
                <a:cs typeface="Candara"/>
              </a:rPr>
              <a:t> </a:t>
            </a:r>
          </a:p>
          <a:p>
            <a:pPr algn="l">
              <a:spcAft>
                <a:spcPts val="300"/>
              </a:spcAft>
            </a:pPr>
            <a:r>
              <a:rPr lang="en-US" sz="1800" dirty="0" smtClean="0">
                <a:solidFill>
                  <a:srgbClr val="FFFFFF"/>
                </a:solidFill>
                <a:latin typeface="Candara"/>
                <a:cs typeface="Candara"/>
              </a:rPr>
              <a:t>Water that flows across impervious surfaces picks up chemicals, pesticide, and sediments. These pollutants cause harm to humans and aquatic life.  </a:t>
            </a:r>
            <a:endParaRPr lang="en-US" sz="1800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sp>
        <p:nvSpPr>
          <p:cNvPr id="21" name="Subtitle 2"/>
          <p:cNvSpPr txBox="1">
            <a:spLocks/>
          </p:cNvSpPr>
          <p:nvPr/>
        </p:nvSpPr>
        <p:spPr>
          <a:xfrm>
            <a:off x="3923453" y="5056680"/>
            <a:ext cx="5220547" cy="138222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300"/>
              </a:spcAft>
            </a:pPr>
            <a:r>
              <a:rPr lang="en-US" sz="2200" b="1" dirty="0" smtClean="0">
                <a:solidFill>
                  <a:srgbClr val="FFFFFF"/>
                </a:solidFill>
                <a:latin typeface="Candara"/>
                <a:cs typeface="Candara"/>
              </a:rPr>
              <a:t>Increases Water Temperature</a:t>
            </a:r>
          </a:p>
          <a:p>
            <a:pPr algn="l"/>
            <a:r>
              <a:rPr lang="en-US" sz="1800" dirty="0" smtClean="0">
                <a:solidFill>
                  <a:srgbClr val="FFFFFF"/>
                </a:solidFill>
                <a:latin typeface="Candara" pitchFamily="34" charset="0"/>
                <a:cs typeface="Candara"/>
              </a:rPr>
              <a:t>R</a:t>
            </a:r>
            <a:r>
              <a:rPr lang="en-US" sz="1800" dirty="0" smtClean="0">
                <a:solidFill>
                  <a:schemeClr val="bg1"/>
                </a:solidFill>
                <a:latin typeface="Candara" pitchFamily="34" charset="0"/>
              </a:rPr>
              <a:t>ain water heats up when it falls onto impervious surfaces. Warmer water carries less oxygen, which can stress and even kill many stream inhabitants.</a:t>
            </a:r>
          </a:p>
          <a:p>
            <a:pPr algn="l">
              <a:spcAft>
                <a:spcPts val="1200"/>
              </a:spcAft>
            </a:pPr>
            <a:endParaRPr lang="en-US" sz="2200" b="1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pic>
        <p:nvPicPr>
          <p:cNvPr id="1030" name="Picture 6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384077" y="2251421"/>
            <a:ext cx="2094452" cy="312864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406136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/>
          <p:cNvSpPr txBox="1">
            <a:spLocks/>
          </p:cNvSpPr>
          <p:nvPr/>
        </p:nvSpPr>
        <p:spPr>
          <a:xfrm>
            <a:off x="768800" y="2876054"/>
            <a:ext cx="8196068" cy="31560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dirty="0">
              <a:solidFill>
                <a:schemeClr val="bg1"/>
              </a:solidFill>
              <a:latin typeface="Candara"/>
              <a:cs typeface="Candara"/>
            </a:endParaRPr>
          </a:p>
        </p:txBody>
      </p:sp>
      <p:sp>
        <p:nvSpPr>
          <p:cNvPr id="9" name="Subtitle 2"/>
          <p:cNvSpPr txBox="1">
            <a:spLocks/>
          </p:cNvSpPr>
          <p:nvPr/>
        </p:nvSpPr>
        <p:spPr>
          <a:xfrm>
            <a:off x="2559981" y="1172638"/>
            <a:ext cx="6404887" cy="1127302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1200"/>
              </a:spcAft>
            </a:pPr>
            <a:r>
              <a:rPr lang="en-US" sz="5000" b="1" dirty="0" smtClean="0">
                <a:solidFill>
                  <a:schemeClr val="bg1"/>
                </a:solidFill>
                <a:latin typeface="Candara"/>
                <a:cs typeface="Candara"/>
              </a:rPr>
              <a:t>Use Rain Barrels</a:t>
            </a:r>
            <a:endParaRPr lang="en-US" sz="5000" b="1" dirty="0">
              <a:solidFill>
                <a:schemeClr val="bg1"/>
              </a:solidFill>
              <a:latin typeface="Candara"/>
              <a:cs typeface="Candara"/>
            </a:endParaRPr>
          </a:p>
        </p:txBody>
      </p:sp>
      <p:sp>
        <p:nvSpPr>
          <p:cNvPr id="7" name="Oval 6"/>
          <p:cNvSpPr/>
          <p:nvPr/>
        </p:nvSpPr>
        <p:spPr>
          <a:xfrm>
            <a:off x="645295" y="615757"/>
            <a:ext cx="1591892" cy="1553151"/>
          </a:xfrm>
          <a:prstGeom prst="ellipse">
            <a:avLst/>
          </a:prstGeom>
          <a:noFill/>
          <a:ln w="95250" cmpd="sng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 w="76200" cmpd="sng">
                <a:solidFill>
                  <a:srgbClr val="000000"/>
                </a:solidFill>
              </a:ln>
            </a:endParaRPr>
          </a:p>
        </p:txBody>
      </p:sp>
      <p:sp>
        <p:nvSpPr>
          <p:cNvPr id="14" name="Subtitle 2"/>
          <p:cNvSpPr txBox="1">
            <a:spLocks/>
          </p:cNvSpPr>
          <p:nvPr/>
        </p:nvSpPr>
        <p:spPr>
          <a:xfrm>
            <a:off x="824427" y="557631"/>
            <a:ext cx="1213568" cy="1320266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r>
              <a:rPr lang="en-US" sz="9600" dirty="0" smtClean="0">
                <a:solidFill>
                  <a:schemeClr val="bg1"/>
                </a:solidFill>
                <a:latin typeface="Avenir Book"/>
                <a:cs typeface="Avenir Book"/>
              </a:rPr>
              <a:t>1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232051" y="2615764"/>
            <a:ext cx="4581749" cy="240065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600" b="1" dirty="0" smtClean="0">
                <a:solidFill>
                  <a:schemeClr val="bg1"/>
                </a:solidFill>
              </a:rPr>
              <a:t>Place a rain barrel under your downspout to capture runoff.</a:t>
            </a:r>
          </a:p>
          <a:p>
            <a:r>
              <a:rPr lang="en-US" sz="2200" dirty="0">
                <a:solidFill>
                  <a:schemeClr val="bg1"/>
                </a:solidFill>
              </a:rPr>
              <a:t>This reduces erosion and improves water quality in our streams</a:t>
            </a:r>
            <a:r>
              <a:rPr lang="en-US" sz="2200" dirty="0" smtClean="0">
                <a:solidFill>
                  <a:schemeClr val="bg1"/>
                </a:solidFill>
              </a:rPr>
              <a:t>. You can use the water stored in the rain barrel to water your garden and lawn!</a:t>
            </a:r>
            <a:endParaRPr lang="en-US" sz="2200" dirty="0">
              <a:solidFill>
                <a:schemeClr val="bg1"/>
              </a:solidFill>
            </a:endParaRPr>
          </a:p>
        </p:txBody>
      </p:sp>
      <p:sp>
        <p:nvSpPr>
          <p:cNvPr id="18" name="Subtitle 2"/>
          <p:cNvSpPr txBox="1">
            <a:spLocks/>
          </p:cNvSpPr>
          <p:nvPr/>
        </p:nvSpPr>
        <p:spPr>
          <a:xfrm>
            <a:off x="2559981" y="533217"/>
            <a:ext cx="6136755" cy="6574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 smtClean="0">
                <a:solidFill>
                  <a:srgbClr val="FFFFFF"/>
                </a:solidFill>
                <a:latin typeface="Candara"/>
                <a:cs typeface="Candara"/>
              </a:rPr>
              <a:t>What Can You Do about It?</a:t>
            </a:r>
            <a:endParaRPr lang="en-US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cxnSp>
        <p:nvCxnSpPr>
          <p:cNvPr id="19" name="Straight Connector 18"/>
          <p:cNvCxnSpPr/>
          <p:nvPr/>
        </p:nvCxnSpPr>
        <p:spPr>
          <a:xfrm>
            <a:off x="2559981" y="1172638"/>
            <a:ext cx="6073955" cy="0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122" name="Picture 2">
            <a:hlinkClick r:id="rId2"/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018" t="27512" r="27689" b="12657"/>
          <a:stretch/>
        </p:blipFill>
        <p:spPr bwMode="auto">
          <a:xfrm>
            <a:off x="528749" y="2615764"/>
            <a:ext cx="3234190" cy="37617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450131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/>
          <p:cNvSpPr txBox="1">
            <a:spLocks/>
          </p:cNvSpPr>
          <p:nvPr/>
        </p:nvSpPr>
        <p:spPr>
          <a:xfrm>
            <a:off x="598210" y="2876054"/>
            <a:ext cx="8196068" cy="31560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dirty="0">
              <a:solidFill>
                <a:schemeClr val="bg1"/>
              </a:solidFill>
              <a:latin typeface="Candara"/>
              <a:cs typeface="Candara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3275868" y="2831542"/>
            <a:ext cx="5689000" cy="178510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400" b="1" dirty="0" smtClean="0">
                <a:solidFill>
                  <a:schemeClr val="bg1"/>
                </a:solidFill>
                <a:latin typeface="Candara" pitchFamily="34" charset="0"/>
                <a:cs typeface="Candara"/>
              </a:rPr>
              <a:t>Minimize household hazardous waste</a:t>
            </a:r>
            <a:r>
              <a:rPr lang="en-US" sz="2400" b="1" dirty="0">
                <a:solidFill>
                  <a:schemeClr val="bg1"/>
                </a:solidFill>
                <a:latin typeface="Candara" pitchFamily="34" charset="0"/>
                <a:cs typeface="Candara"/>
              </a:rPr>
              <a:t>:</a:t>
            </a:r>
            <a:endParaRPr lang="en-US" sz="2400" b="1" dirty="0" smtClean="0">
              <a:solidFill>
                <a:schemeClr val="bg1"/>
              </a:solidFill>
              <a:latin typeface="Candara" pitchFamily="34" charset="0"/>
              <a:cs typeface="Candara"/>
            </a:endParaRPr>
          </a:p>
          <a:p>
            <a:pPr marL="342900" indent="-342900">
              <a:spcAft>
                <a:spcPts val="600"/>
              </a:spcAft>
              <a:buFont typeface="Arial"/>
              <a:buChar char="•"/>
            </a:pPr>
            <a:r>
              <a:rPr lang="en-US" sz="2200" dirty="0">
                <a:solidFill>
                  <a:schemeClr val="bg1"/>
                </a:solidFill>
                <a:latin typeface="Candara" pitchFamily="34" charset="0"/>
                <a:cs typeface="Candara"/>
              </a:rPr>
              <a:t>c</a:t>
            </a:r>
            <a:r>
              <a:rPr lang="en-US" sz="2200" dirty="0" smtClean="0">
                <a:solidFill>
                  <a:schemeClr val="bg1"/>
                </a:solidFill>
                <a:latin typeface="Candara" pitchFamily="34" charset="0"/>
                <a:cs typeface="Candara"/>
              </a:rPr>
              <a:t>hoose non-hazardous products </a:t>
            </a:r>
            <a:endParaRPr lang="en-US" sz="2200" dirty="0">
              <a:solidFill>
                <a:schemeClr val="bg1"/>
              </a:solidFill>
              <a:latin typeface="Candara" pitchFamily="34" charset="0"/>
              <a:cs typeface="Candara"/>
            </a:endParaRPr>
          </a:p>
          <a:p>
            <a:pPr marL="342900" indent="-342900">
              <a:spcAft>
                <a:spcPts val="600"/>
              </a:spcAft>
              <a:buFont typeface="Arial"/>
              <a:buChar char="•"/>
            </a:pPr>
            <a:r>
              <a:rPr lang="en-US" sz="2200" dirty="0">
                <a:solidFill>
                  <a:schemeClr val="bg1"/>
                </a:solidFill>
                <a:latin typeface="Candara" pitchFamily="34" charset="0"/>
                <a:cs typeface="Candara"/>
              </a:rPr>
              <a:t>o</a:t>
            </a:r>
            <a:r>
              <a:rPr lang="en-US" sz="2200" dirty="0" smtClean="0">
                <a:solidFill>
                  <a:schemeClr val="bg1"/>
                </a:solidFill>
                <a:latin typeface="Candara" pitchFamily="34" charset="0"/>
                <a:cs typeface="Candara"/>
              </a:rPr>
              <a:t>nly purchase the amounts you need</a:t>
            </a:r>
            <a:endParaRPr lang="en-US" sz="2200" dirty="0">
              <a:solidFill>
                <a:schemeClr val="bg1"/>
              </a:solidFill>
              <a:latin typeface="Candara" pitchFamily="34" charset="0"/>
              <a:cs typeface="Candara"/>
            </a:endParaRPr>
          </a:p>
          <a:p>
            <a:pPr marL="342900" indent="-342900">
              <a:spcAft>
                <a:spcPts val="600"/>
              </a:spcAft>
              <a:buFont typeface="Arial"/>
              <a:buChar char="•"/>
            </a:pPr>
            <a:r>
              <a:rPr lang="en-US" sz="2200" dirty="0" smtClean="0">
                <a:solidFill>
                  <a:schemeClr val="bg1"/>
                </a:solidFill>
                <a:latin typeface="Candara" pitchFamily="34" charset="0"/>
                <a:cs typeface="Candara"/>
              </a:rPr>
              <a:t>share any leftover amounts</a:t>
            </a:r>
          </a:p>
        </p:txBody>
      </p:sp>
      <p:sp>
        <p:nvSpPr>
          <p:cNvPr id="10" name="Oval 9"/>
          <p:cNvSpPr/>
          <p:nvPr/>
        </p:nvSpPr>
        <p:spPr>
          <a:xfrm>
            <a:off x="645295" y="615757"/>
            <a:ext cx="1591892" cy="1553151"/>
          </a:xfrm>
          <a:prstGeom prst="ellipse">
            <a:avLst/>
          </a:prstGeom>
          <a:noFill/>
          <a:ln w="95250" cmpd="sng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 w="76200" cmpd="sng">
                <a:solidFill>
                  <a:srgbClr val="000000"/>
                </a:solidFill>
              </a:ln>
            </a:endParaRPr>
          </a:p>
        </p:txBody>
      </p:sp>
      <p:sp>
        <p:nvSpPr>
          <p:cNvPr id="11" name="Subtitle 2"/>
          <p:cNvSpPr txBox="1">
            <a:spLocks/>
          </p:cNvSpPr>
          <p:nvPr/>
        </p:nvSpPr>
        <p:spPr>
          <a:xfrm>
            <a:off x="824427" y="557631"/>
            <a:ext cx="1213568" cy="1320266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r>
              <a:rPr lang="en-US" sz="9600" dirty="0">
                <a:solidFill>
                  <a:schemeClr val="bg1"/>
                </a:solidFill>
                <a:latin typeface="Avenir Book"/>
                <a:cs typeface="Avenir Book"/>
              </a:rPr>
              <a:t>2</a:t>
            </a:r>
            <a:endParaRPr lang="en-US" sz="9600" dirty="0" smtClean="0">
              <a:solidFill>
                <a:schemeClr val="bg1"/>
              </a:solidFill>
              <a:latin typeface="Avenir Book"/>
              <a:cs typeface="Avenir Book"/>
            </a:endParaRPr>
          </a:p>
        </p:txBody>
      </p:sp>
      <p:sp>
        <p:nvSpPr>
          <p:cNvPr id="13" name="Subtitle 2"/>
          <p:cNvSpPr txBox="1">
            <a:spLocks/>
          </p:cNvSpPr>
          <p:nvPr/>
        </p:nvSpPr>
        <p:spPr>
          <a:xfrm>
            <a:off x="2559981" y="1172637"/>
            <a:ext cx="6404887" cy="1518311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90000"/>
              </a:lnSpc>
              <a:spcBef>
                <a:spcPts val="0"/>
              </a:spcBef>
            </a:pPr>
            <a:r>
              <a:rPr lang="en-US" sz="4400" b="1" dirty="0" smtClean="0">
                <a:solidFill>
                  <a:schemeClr val="bg1"/>
                </a:solidFill>
                <a:latin typeface="Candara"/>
                <a:cs typeface="Candara"/>
              </a:rPr>
              <a:t>Use and Dispose of Chemicals Wisely</a:t>
            </a:r>
            <a:endParaRPr lang="en-US" sz="4400" b="1" dirty="0">
              <a:solidFill>
                <a:schemeClr val="bg1"/>
              </a:solidFill>
              <a:latin typeface="Candara"/>
              <a:cs typeface="Candara"/>
            </a:endParaRPr>
          </a:p>
        </p:txBody>
      </p:sp>
      <p:sp>
        <p:nvSpPr>
          <p:cNvPr id="16" name="Subtitle 2"/>
          <p:cNvSpPr txBox="1">
            <a:spLocks/>
          </p:cNvSpPr>
          <p:nvPr/>
        </p:nvSpPr>
        <p:spPr>
          <a:xfrm>
            <a:off x="2559981" y="533217"/>
            <a:ext cx="6136755" cy="6574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 smtClean="0">
                <a:solidFill>
                  <a:srgbClr val="FFFFFF"/>
                </a:solidFill>
                <a:latin typeface="Candara"/>
                <a:cs typeface="Candara"/>
              </a:rPr>
              <a:t>What Can You Do about It?</a:t>
            </a:r>
            <a:endParaRPr lang="en-US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cxnSp>
        <p:nvCxnSpPr>
          <p:cNvPr id="17" name="Straight Connector 16"/>
          <p:cNvCxnSpPr/>
          <p:nvPr/>
        </p:nvCxnSpPr>
        <p:spPr>
          <a:xfrm>
            <a:off x="2559981" y="1172638"/>
            <a:ext cx="6073955" cy="0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28" r="14603" b="2542"/>
          <a:stretch/>
        </p:blipFill>
        <p:spPr bwMode="auto">
          <a:xfrm>
            <a:off x="598210" y="2928182"/>
            <a:ext cx="2385934" cy="202701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" name="Rectangle 1"/>
          <p:cNvSpPr/>
          <p:nvPr/>
        </p:nvSpPr>
        <p:spPr>
          <a:xfrm>
            <a:off x="554770" y="5270918"/>
            <a:ext cx="8410098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200" dirty="0">
                <a:solidFill>
                  <a:schemeClr val="bg1"/>
                </a:solidFill>
                <a:latin typeface="Candara" pitchFamily="34" charset="0"/>
                <a:cs typeface="Candara"/>
              </a:rPr>
              <a:t>Keep these toxins from polluting the Bay by properly disposing of </a:t>
            </a:r>
            <a:r>
              <a:rPr lang="en-US" sz="2200" dirty="0" smtClean="0">
                <a:solidFill>
                  <a:schemeClr val="bg1"/>
                </a:solidFill>
                <a:latin typeface="Candara" pitchFamily="34" charset="0"/>
                <a:cs typeface="Candara"/>
              </a:rPr>
              <a:t>them! Contact </a:t>
            </a:r>
            <a:r>
              <a:rPr lang="en-US" sz="2200" dirty="0">
                <a:solidFill>
                  <a:schemeClr val="bg1"/>
                </a:solidFill>
                <a:latin typeface="Candara" pitchFamily="34" charset="0"/>
                <a:cs typeface="Candara"/>
              </a:rPr>
              <a:t>your local government agency to find out </a:t>
            </a:r>
            <a:r>
              <a:rPr lang="en-US" sz="2200" dirty="0" smtClean="0">
                <a:solidFill>
                  <a:schemeClr val="bg1"/>
                </a:solidFill>
                <a:latin typeface="Candara" pitchFamily="34" charset="0"/>
                <a:cs typeface="Candara"/>
              </a:rPr>
              <a:t>how.</a:t>
            </a:r>
            <a:endParaRPr lang="en-US" sz="2200" b="1" i="1" dirty="0">
              <a:solidFill>
                <a:schemeClr val="bg1"/>
              </a:solidFill>
              <a:latin typeface="Candara"/>
              <a:cs typeface="Candara"/>
            </a:endParaRPr>
          </a:p>
        </p:txBody>
      </p:sp>
    </p:spTree>
    <p:extLst>
      <p:ext uri="{BB962C8B-B14F-4D97-AF65-F5344CB8AC3E}">
        <p14:creationId xmlns:p14="http://schemas.microsoft.com/office/powerpoint/2010/main" val="41008271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/>
          <p:cNvSpPr txBox="1">
            <a:spLocks/>
          </p:cNvSpPr>
          <p:nvPr/>
        </p:nvSpPr>
        <p:spPr>
          <a:xfrm>
            <a:off x="598210" y="2876054"/>
            <a:ext cx="8196068" cy="31560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dirty="0">
              <a:solidFill>
                <a:schemeClr val="bg1"/>
              </a:solidFill>
              <a:latin typeface="Candara"/>
              <a:cs typeface="Candara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864516" y="2876054"/>
            <a:ext cx="3929762" cy="34317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sz="2400" b="1" dirty="0" smtClean="0">
                <a:solidFill>
                  <a:srgbClr val="FFFFFF"/>
                </a:solidFill>
                <a:latin typeface="Candara"/>
                <a:cs typeface="Candara"/>
              </a:rPr>
              <a:t>Plant Trees</a:t>
            </a:r>
          </a:p>
          <a:p>
            <a:pPr>
              <a:spcAft>
                <a:spcPts val="1800"/>
              </a:spcAft>
            </a:pPr>
            <a:r>
              <a:rPr lang="en-US" dirty="0" smtClean="0">
                <a:solidFill>
                  <a:srgbClr val="FFFFFF"/>
                </a:solidFill>
                <a:latin typeface="Candara" pitchFamily="34" charset="0"/>
                <a:cs typeface="Candara"/>
              </a:rPr>
              <a:t>Tree roots help to slow water flow on your property. </a:t>
            </a:r>
            <a:r>
              <a:rPr lang="en-US" dirty="0" smtClean="0">
                <a:solidFill>
                  <a:schemeClr val="bg1"/>
                </a:solidFill>
                <a:latin typeface="Candara" pitchFamily="34" charset="0"/>
              </a:rPr>
              <a:t>Trees can absorb up to 14 times more rainwater than grass and don’t require fertilizer.</a:t>
            </a:r>
            <a:endParaRPr lang="en-US" dirty="0" smtClean="0">
              <a:solidFill>
                <a:schemeClr val="bg1"/>
              </a:solidFill>
              <a:latin typeface="Candara" pitchFamily="34" charset="0"/>
              <a:cs typeface="Candara"/>
            </a:endParaRPr>
          </a:p>
          <a:p>
            <a:pPr>
              <a:spcAft>
                <a:spcPts val="600"/>
              </a:spcAft>
            </a:pPr>
            <a:r>
              <a:rPr lang="en-US" sz="2400" b="1" dirty="0" smtClean="0">
                <a:solidFill>
                  <a:srgbClr val="FFFFFF"/>
                </a:solidFill>
                <a:latin typeface="Candara" pitchFamily="34" charset="0"/>
                <a:cs typeface="Candara"/>
              </a:rPr>
              <a:t>Plant a Rain Garden</a:t>
            </a:r>
          </a:p>
          <a:p>
            <a:r>
              <a:rPr lang="en-US" dirty="0" smtClean="0">
                <a:solidFill>
                  <a:schemeClr val="bg1"/>
                </a:solidFill>
                <a:latin typeface="Candara" pitchFamily="34" charset="0"/>
              </a:rPr>
              <a:t>Rain Gardens are designed to slow down and absorb runoff. The native plants help to filter out pollutants before they enter the groundwater.  </a:t>
            </a:r>
            <a:endParaRPr lang="en-US" sz="2200" b="1" dirty="0" smtClean="0">
              <a:solidFill>
                <a:schemeClr val="bg1"/>
              </a:solidFill>
              <a:latin typeface="Candara" pitchFamily="34" charset="0"/>
              <a:cs typeface="Candara"/>
            </a:endParaRPr>
          </a:p>
        </p:txBody>
      </p:sp>
      <p:sp>
        <p:nvSpPr>
          <p:cNvPr id="18" name="Subtitle 2"/>
          <p:cNvSpPr txBox="1">
            <a:spLocks/>
          </p:cNvSpPr>
          <p:nvPr/>
        </p:nvSpPr>
        <p:spPr>
          <a:xfrm>
            <a:off x="2559981" y="1190682"/>
            <a:ext cx="6404887" cy="1127302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ct val="90000"/>
              </a:lnSpc>
              <a:spcAft>
                <a:spcPts val="1200"/>
              </a:spcAft>
            </a:pPr>
            <a:r>
              <a:rPr lang="en-US" sz="5000" b="1" dirty="0" smtClean="0">
                <a:solidFill>
                  <a:schemeClr val="bg1"/>
                </a:solidFill>
                <a:latin typeface="Candara"/>
                <a:cs typeface="Candara"/>
              </a:rPr>
              <a:t>Reduce Impervious Surfaces</a:t>
            </a:r>
            <a:endParaRPr lang="en-US" sz="5000" b="1" dirty="0">
              <a:solidFill>
                <a:schemeClr val="bg1"/>
              </a:solidFill>
              <a:latin typeface="Candara"/>
              <a:cs typeface="Candara"/>
            </a:endParaRPr>
          </a:p>
        </p:txBody>
      </p:sp>
      <p:sp>
        <p:nvSpPr>
          <p:cNvPr id="19" name="Subtitle 2"/>
          <p:cNvSpPr txBox="1">
            <a:spLocks/>
          </p:cNvSpPr>
          <p:nvPr/>
        </p:nvSpPr>
        <p:spPr>
          <a:xfrm>
            <a:off x="2559981" y="533217"/>
            <a:ext cx="6136755" cy="6574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 smtClean="0">
                <a:solidFill>
                  <a:srgbClr val="FFFFFF"/>
                </a:solidFill>
                <a:latin typeface="Candara"/>
                <a:cs typeface="Candara"/>
              </a:rPr>
              <a:t>What Can You Do about It?</a:t>
            </a:r>
            <a:endParaRPr lang="en-US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cxnSp>
        <p:nvCxnSpPr>
          <p:cNvPr id="20" name="Straight Connector 19"/>
          <p:cNvCxnSpPr/>
          <p:nvPr/>
        </p:nvCxnSpPr>
        <p:spPr>
          <a:xfrm>
            <a:off x="2559981" y="1172638"/>
            <a:ext cx="6073955" cy="0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Oval 20"/>
          <p:cNvSpPr/>
          <p:nvPr/>
        </p:nvSpPr>
        <p:spPr>
          <a:xfrm>
            <a:off x="645295" y="615757"/>
            <a:ext cx="1591892" cy="1553151"/>
          </a:xfrm>
          <a:prstGeom prst="ellipse">
            <a:avLst/>
          </a:prstGeom>
          <a:noFill/>
          <a:ln w="95250" cmpd="sng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 w="76200" cmpd="sng">
                <a:solidFill>
                  <a:srgbClr val="000000"/>
                </a:solidFill>
              </a:ln>
            </a:endParaRPr>
          </a:p>
        </p:txBody>
      </p:sp>
      <p:sp>
        <p:nvSpPr>
          <p:cNvPr id="22" name="Subtitle 2"/>
          <p:cNvSpPr txBox="1">
            <a:spLocks/>
          </p:cNvSpPr>
          <p:nvPr/>
        </p:nvSpPr>
        <p:spPr>
          <a:xfrm>
            <a:off x="824427" y="557631"/>
            <a:ext cx="1213568" cy="1320266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r>
              <a:rPr lang="en-US" sz="9600" dirty="0">
                <a:solidFill>
                  <a:schemeClr val="bg1"/>
                </a:solidFill>
                <a:latin typeface="Avenir Book"/>
                <a:cs typeface="Avenir Book"/>
              </a:rPr>
              <a:t>3</a:t>
            </a:r>
            <a:endParaRPr lang="en-US" sz="9600" dirty="0" smtClean="0">
              <a:solidFill>
                <a:schemeClr val="bg1"/>
              </a:solidFill>
              <a:latin typeface="Avenir Book"/>
              <a:cs typeface="Avenir Book"/>
            </a:endParaRPr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967" r="12863" b="12156"/>
          <a:stretch/>
        </p:blipFill>
        <p:spPr bwMode="auto">
          <a:xfrm>
            <a:off x="499067" y="3039461"/>
            <a:ext cx="4072933" cy="346231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128367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/>
          <p:cNvSpPr txBox="1">
            <a:spLocks/>
          </p:cNvSpPr>
          <p:nvPr/>
        </p:nvSpPr>
        <p:spPr>
          <a:xfrm>
            <a:off x="598210" y="2876054"/>
            <a:ext cx="8196068" cy="31560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sp>
        <p:nvSpPr>
          <p:cNvPr id="23" name="Shape 147"/>
          <p:cNvSpPr txBox="1">
            <a:spLocks noGrp="1"/>
          </p:cNvSpPr>
          <p:nvPr>
            <p:ph type="subTitle" idx="1"/>
          </p:nvPr>
        </p:nvSpPr>
        <p:spPr>
          <a:xfrm>
            <a:off x="384076" y="1401207"/>
            <a:ext cx="8410202" cy="524089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R="0" lvl="0" algn="l" rtl="0">
              <a:spcBef>
                <a:spcPts val="480"/>
              </a:spcBef>
              <a:buClr>
                <a:schemeClr val="tx1">
                  <a:lumMod val="75000"/>
                  <a:lumOff val="25000"/>
                </a:schemeClr>
              </a:buClr>
              <a:buSzPct val="25000"/>
            </a:pPr>
            <a:r>
              <a:rPr lang="en-US" sz="20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Photos used </a:t>
            </a:r>
            <a:r>
              <a:rPr lang="en-US" sz="2000" b="1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under </a:t>
            </a:r>
            <a:r>
              <a:rPr lang="en-US" sz="20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Creative Commons licenses:</a:t>
            </a:r>
          </a:p>
          <a:p>
            <a:pPr lvl="1" algn="l">
              <a:lnSpc>
                <a:spcPct val="150000"/>
              </a:lnSpc>
              <a:spcBef>
                <a:spcPts val="480"/>
              </a:spcBef>
              <a:buClr>
                <a:schemeClr val="tx1">
                  <a:lumMod val="75000"/>
                  <a:lumOff val="25000"/>
                </a:schemeClr>
              </a:buClr>
              <a:buSzPct val="25000"/>
            </a:pPr>
            <a:r>
              <a:rPr lang="en-US" sz="1800" b="1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https://creativecommons.org/licenses/by</a:t>
            </a: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-sa/</a:t>
            </a:r>
            <a:r>
              <a:rPr lang="en-US" sz="1800" b="1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2.0/legalcode</a:t>
            </a:r>
          </a:p>
          <a:p>
            <a:pPr marL="857250" lvl="1" indent="-285750" algn="l">
              <a:spcBef>
                <a:spcPts val="480"/>
              </a:spcBef>
              <a:buSzPct val="100000"/>
              <a:buFont typeface="Arial"/>
              <a:buChar char="•"/>
            </a:pP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“Oily </a:t>
            </a:r>
            <a:r>
              <a:rPr lang="en-US" sz="1800" b="1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Runoff” by Thirteen of Clubs via </a:t>
            </a:r>
            <a:r>
              <a:rPr lang="en-US" sz="1800" b="1" dirty="0" err="1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flickr.com</a:t>
            </a:r>
            <a:r>
              <a:rPr lang="en-US" sz="1800" b="1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 (cropped)</a:t>
            </a:r>
          </a:p>
          <a:p>
            <a:pPr lvl="1" algn="l">
              <a:lnSpc>
                <a:spcPct val="150000"/>
              </a:lnSpc>
              <a:spcBef>
                <a:spcPts val="480"/>
              </a:spcBef>
              <a:buClr>
                <a:schemeClr val="tx1">
                  <a:lumMod val="75000"/>
                  <a:lumOff val="25000"/>
                </a:schemeClr>
              </a:buClr>
              <a:buSzPct val="25000"/>
            </a:pP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https</a:t>
            </a:r>
            <a:r>
              <a:rPr lang="en-US" sz="1800" b="1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://creativecommons.org/licenses/by/2.0/</a:t>
            </a:r>
            <a:r>
              <a:rPr lang="en-US" sz="1800" b="1" dirty="0" err="1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legalcode</a:t>
            </a:r>
            <a:endParaRPr lang="en-US" sz="1800" b="1" dirty="0">
              <a:solidFill>
                <a:srgbClr val="FFFFFF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857250" lvl="1" indent="-285750" algn="l">
              <a:spcBef>
                <a:spcPts val="480"/>
              </a:spcBef>
              <a:buSzPct val="100000"/>
              <a:buFont typeface="Arial"/>
              <a:buChar char="•"/>
            </a:pP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“The Rain Barrel” by Ian Mackenzie via </a:t>
            </a:r>
            <a:r>
              <a:rPr lang="en-US" sz="1800" b="1" dirty="0" err="1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flickr.com</a:t>
            </a: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 (cropped)</a:t>
            </a:r>
          </a:p>
          <a:p>
            <a:pPr lvl="1" algn="l">
              <a:lnSpc>
                <a:spcPct val="150000"/>
              </a:lnSpc>
              <a:spcBef>
                <a:spcPts val="480"/>
              </a:spcBef>
              <a:buClr>
                <a:schemeClr val="tx1">
                  <a:lumMod val="75000"/>
                  <a:lumOff val="25000"/>
                </a:schemeClr>
              </a:buClr>
              <a:buSzPct val="25000"/>
            </a:pP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https</a:t>
            </a:r>
            <a:r>
              <a:rPr lang="en-US" sz="1800" b="1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://creativecommons.org/licenses</a:t>
            </a: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/by-nc/</a:t>
            </a:r>
            <a:r>
              <a:rPr lang="en-US" sz="1800" b="1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2.0/legalcode</a:t>
            </a:r>
          </a:p>
          <a:p>
            <a:pPr marL="857250" lvl="1" indent="-285750" algn="l">
              <a:spcBef>
                <a:spcPts val="480"/>
              </a:spcBef>
              <a:buSzPct val="100000"/>
              <a:buFont typeface="Arial"/>
              <a:buChar char="•"/>
            </a:pP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“Mahogany </a:t>
            </a:r>
            <a:r>
              <a:rPr lang="en-US" sz="1800" b="1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Tide” by Chesapeake Bay Program via </a:t>
            </a:r>
            <a:r>
              <a:rPr lang="en-US" sz="1800" b="1" dirty="0" err="1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flickr.com</a:t>
            </a:r>
            <a:r>
              <a:rPr lang="en-US" sz="1800" b="1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 (cropped</a:t>
            </a: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)</a:t>
            </a:r>
          </a:p>
          <a:p>
            <a:pPr marL="857250" lvl="1" indent="-285750" algn="l">
              <a:spcBef>
                <a:spcPts val="480"/>
              </a:spcBef>
              <a:buSzPct val="100000"/>
              <a:buFont typeface="Arial"/>
              <a:buChar char="•"/>
            </a:pPr>
            <a:r>
              <a:rPr lang="en-US" sz="1800" b="1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“Storing Cleaning Supplies” by </a:t>
            </a:r>
            <a:r>
              <a:rPr lang="en-US" sz="1800" b="1" dirty="0" err="1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kqedquest</a:t>
            </a:r>
            <a:r>
              <a:rPr lang="en-US" sz="1800" b="1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 via </a:t>
            </a:r>
            <a:r>
              <a:rPr lang="en-US" sz="1800" b="1" dirty="0" err="1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flickr.com</a:t>
            </a:r>
            <a:r>
              <a:rPr lang="en-US" sz="1800" b="1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 (cropped</a:t>
            </a: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)</a:t>
            </a:r>
          </a:p>
          <a:p>
            <a:pPr marL="857250" lvl="1" indent="-285750" algn="l">
              <a:spcBef>
                <a:spcPts val="480"/>
              </a:spcBef>
              <a:buSzPct val="100000"/>
              <a:buFont typeface="Arial"/>
              <a:buChar char="•"/>
            </a:pPr>
            <a:r>
              <a:rPr lang="en-US" sz="1800" b="1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“Rain Garden in Parking Lot” by Chesapeake Bay Program via </a:t>
            </a:r>
            <a:r>
              <a:rPr lang="en-US" sz="1800" b="1" dirty="0" err="1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flickr.com</a:t>
            </a:r>
            <a:r>
              <a:rPr lang="en-US" sz="1800" b="1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 (cropped</a:t>
            </a: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)</a:t>
            </a:r>
            <a:endParaRPr lang="en-US" sz="1800" b="1" dirty="0">
              <a:solidFill>
                <a:srgbClr val="FFFFFF"/>
              </a:solidFill>
              <a:latin typeface="Candara"/>
              <a:ea typeface="Galdeano"/>
              <a:cs typeface="Candara"/>
              <a:sym typeface="Galdeano"/>
            </a:endParaRPr>
          </a:p>
        </p:txBody>
      </p:sp>
      <p:cxnSp>
        <p:nvCxnSpPr>
          <p:cNvPr id="25" name="Shape 148"/>
          <p:cNvCxnSpPr/>
          <p:nvPr/>
        </p:nvCxnSpPr>
        <p:spPr>
          <a:xfrm rot="10800000" flipH="1">
            <a:off x="486418" y="1172638"/>
            <a:ext cx="8147516" cy="27020"/>
          </a:xfrm>
          <a:prstGeom prst="straightConnector1">
            <a:avLst/>
          </a:prstGeom>
          <a:noFill/>
          <a:ln w="25400" cap="flat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Shape 149"/>
          <p:cNvSpPr txBox="1"/>
          <p:nvPr/>
        </p:nvSpPr>
        <p:spPr>
          <a:xfrm>
            <a:off x="384076" y="66811"/>
            <a:ext cx="8410202" cy="113284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buClr>
                <a:srgbClr val="FFFFFF"/>
              </a:buClr>
              <a:buSzPct val="25000"/>
              <a:buFont typeface="Galdeano"/>
              <a:buNone/>
            </a:pPr>
            <a:r>
              <a:rPr lang="en-US" sz="5000" b="1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Credits</a:t>
            </a:r>
          </a:p>
        </p:txBody>
      </p:sp>
    </p:spTree>
    <p:extLst>
      <p:ext uri="{BB962C8B-B14F-4D97-AF65-F5344CB8AC3E}">
        <p14:creationId xmlns:p14="http://schemas.microsoft.com/office/powerpoint/2010/main" val="9095126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4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21875</TotalTime>
  <Words>421</Words>
  <Application>Microsoft Macintosh PowerPoint</Application>
  <PresentationFormat>On-screen Show (4:3)</PresentationFormat>
  <Paragraphs>42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Habitat Loss</dc:title>
  <dc:creator>Leila Hadj-Chikh</dc:creator>
  <cp:lastModifiedBy>Leila Hadj-Chikh</cp:lastModifiedBy>
  <cp:revision>185</cp:revision>
  <dcterms:created xsi:type="dcterms:W3CDTF">2014-08-26T01:16:15Z</dcterms:created>
  <dcterms:modified xsi:type="dcterms:W3CDTF">2015-11-30T01:01:59Z</dcterms:modified>
</cp:coreProperties>
</file>

<file path=docProps/thumbnail.jpeg>
</file>